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9F2AC1-D7E8-41DA-BDD1-B908DFB86D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C45F78B-777E-445E-90F0-A6786D1E1CF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3C073A-4631-4B23-9538-453CB0F4EE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1573E-571C-4830-BFBF-CD861B3EA2C2}" type="datetimeFigureOut">
              <a:rPr lang="en-GB" smtClean="0"/>
              <a:t>18/03/2021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A7AC18-5049-4386-84CD-17E4380EE8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CCFE4E-5E4B-4091-95CE-09DC5F6685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DBEFB-DF67-488D-B21D-E343D1471B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2741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A36FCD-B011-4C1B-A601-F3EE688368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5F39DD8-D12B-43AF-B857-6832365199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F68485-64A8-40B6-82CB-766543E6FE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1573E-571C-4830-BFBF-CD861B3EA2C2}" type="datetimeFigureOut">
              <a:rPr lang="en-GB" smtClean="0"/>
              <a:t>18/03/2021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C0C0B8-E6CE-4D62-BA91-7A19660A07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2712DA-77D1-417E-A4F0-80E6EA021D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DBEFB-DF67-488D-B21D-E343D1471B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4402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B10C491-6E08-4978-9D78-425CCA2E1CE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24CE7BD-B31B-4485-99E4-57B3B2E62A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A93330-F3E6-49A6-A20A-9F05B6B7D7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1573E-571C-4830-BFBF-CD861B3EA2C2}" type="datetimeFigureOut">
              <a:rPr lang="en-GB" smtClean="0"/>
              <a:t>18/03/2021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B29505-F6FF-4280-B52B-807D7EE03B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BD09FF-457A-43EC-9965-8B71A07C56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DBEFB-DF67-488D-B21D-E343D1471B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15706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7EE1F0-F99D-4383-A5F4-0FA4883BF4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D32B2D-4E6C-40F4-BF2D-051E089A0E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238390-249F-4C81-B281-1B55255E24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1573E-571C-4830-BFBF-CD861B3EA2C2}" type="datetimeFigureOut">
              <a:rPr lang="en-GB" smtClean="0"/>
              <a:t>18/03/2021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AE9805-9CE1-4301-891A-5C79B36836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A38DAF-29AB-4895-B60D-02CEC76DD2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DBEFB-DF67-488D-B21D-E343D1471B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72317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845CB2-E7B8-4B2E-A6D1-CC2F4E43C1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644657-FC37-4BEA-A815-9089C145BA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D18CF9-034F-4975-8B66-8C766FE649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1573E-571C-4830-BFBF-CD861B3EA2C2}" type="datetimeFigureOut">
              <a:rPr lang="en-GB" smtClean="0"/>
              <a:t>18/03/2021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FCC9BE-D5F0-40F7-BB3C-5C6AE07D70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C9A6D5-ABDF-4013-B3BE-3A5A4E5F37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DBEFB-DF67-488D-B21D-E343D1471B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96909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1D979E-3324-4B76-9F2F-57906A512C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AE8A5B-9E6C-4A04-88E1-A789DC1998C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F0113EF-E729-4FC5-8213-81A9EA5D3E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E6C3443-2F63-4346-96B7-2366C2DF73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1573E-571C-4830-BFBF-CD861B3EA2C2}" type="datetimeFigureOut">
              <a:rPr lang="en-GB" smtClean="0"/>
              <a:t>18/03/2021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9247F90-6F8A-449A-9EAC-953FAD9F9A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542C8E-4833-49D7-BE40-2B60CE712A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DBEFB-DF67-488D-B21D-E343D1471B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45183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9D3323-8E62-4BFF-8FB7-3CEE3C252B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B91411-785F-4770-98C9-799F4F893B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00694C0-CCFB-44DA-81BC-845DAAE146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05C3EFD-52C8-4CB9-8BB4-DB4ACEAA939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BCAC862-E5FC-4EED-B7F2-62D92A41D9B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97F81E8-575D-4548-8CF1-310F2529D9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1573E-571C-4830-BFBF-CD861B3EA2C2}" type="datetimeFigureOut">
              <a:rPr lang="en-GB" smtClean="0"/>
              <a:t>18/03/2021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1D08539-00F0-48A8-912F-6DC93A0DBF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F19E00-5BFE-4CB5-90DA-3ADA44BCD1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DBEFB-DF67-488D-B21D-E343D1471B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94886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CECAA7-C264-4003-ACD5-83B545E4F6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7AC7AD1-A0D0-4776-85CC-F6F26CBA00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1573E-571C-4830-BFBF-CD861B3EA2C2}" type="datetimeFigureOut">
              <a:rPr lang="en-GB" smtClean="0"/>
              <a:t>18/03/2021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69A5EC5-9C4C-470C-86A9-7BB2E76F70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AE0889-AED0-4920-AB07-E69D6B7909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DBEFB-DF67-488D-B21D-E343D1471B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80913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D72BAD1-235A-4D77-A07E-36885581F5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1573E-571C-4830-BFBF-CD861B3EA2C2}" type="datetimeFigureOut">
              <a:rPr lang="en-GB" smtClean="0"/>
              <a:t>18/03/2021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5499569-2552-45E3-AE6E-154A88CF2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1ECFF4-B780-48F1-8920-0D28F52804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DBEFB-DF67-488D-B21D-E343D1471B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14823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0A0D28-1EEE-4D27-B7DC-EAC4B9490F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593DFC-C3E3-4084-972A-14B6FAA5D2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57E8F63-969E-4DCC-A130-BC370CFEEC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E98204B-7E7D-4946-BA8F-E5C26455BB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1573E-571C-4830-BFBF-CD861B3EA2C2}" type="datetimeFigureOut">
              <a:rPr lang="en-GB" smtClean="0"/>
              <a:t>18/03/2021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764CFD-2686-41F8-8BA2-C11EA88152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7FF3C6-820C-4606-AB68-6A7510E108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DBEFB-DF67-488D-B21D-E343D1471B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19763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C289C1-23B0-4C22-B602-BA4EBB99F7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9745455-C30F-4585-8925-129EDC8199D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8DAE35-1E30-4386-8259-CAD170BD11C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724FA8D-5745-4DCE-9461-1FF1E318F8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1573E-571C-4830-BFBF-CD861B3EA2C2}" type="datetimeFigureOut">
              <a:rPr lang="en-GB" smtClean="0"/>
              <a:t>18/03/2021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BF60A6-A99C-434C-A906-4C5C196E2C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4E3467-BF65-47E1-A034-CF63A6854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DBEFB-DF67-488D-B21D-E343D1471B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1731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252039A-2C84-4966-8B4A-410859BF10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6DD8D8-FCC7-4CC6-8758-487647B878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5E3D34-D228-42A0-ABA6-8ED684D3BB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81573E-571C-4830-BFBF-CD861B3EA2C2}" type="datetimeFigureOut">
              <a:rPr lang="en-GB" smtClean="0"/>
              <a:t>18/03/2021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BE68CA-B8B3-4335-9F0D-DD5BE242DA3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A0A54C-FB8F-4DA4-9663-6608E15F35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FDBEFB-DF67-488D-B21D-E343D1471B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67340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F8621194-12BB-4685-856E-302ABCD30C09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660911" y="97650"/>
          <a:ext cx="5337315" cy="23210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37315">
                  <a:extLst>
                    <a:ext uri="{9D8B030D-6E8A-4147-A177-3AD203B41FA5}">
                      <a16:colId xmlns:a16="http://schemas.microsoft.com/office/drawing/2014/main" val="3083992164"/>
                    </a:ext>
                  </a:extLst>
                </a:gridCol>
              </a:tblGrid>
              <a:tr h="343856"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Tw Cen MT" panose="020B0602020104020603" pitchFamily="34" charset="0"/>
                        </a:rPr>
                        <a:t>Solid-State Storage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841249"/>
                  </a:ext>
                </a:extLst>
              </a:tr>
              <a:tr h="1955261">
                <a:tc>
                  <a:txBody>
                    <a:bodyPr/>
                    <a:lstStyle/>
                    <a:p>
                      <a:endParaRPr lang="en-GB" b="0" dirty="0">
                        <a:latin typeface="Tw Cen MT" panose="020B0602020104020603" pitchFamily="34" charset="0"/>
                      </a:endParaRPr>
                    </a:p>
                    <a:p>
                      <a:endParaRPr lang="en-GB" b="0" dirty="0">
                        <a:latin typeface="Tw Cen MT" panose="020B0602020104020603" pitchFamily="34" charset="0"/>
                      </a:endParaRPr>
                    </a:p>
                    <a:p>
                      <a:endParaRPr lang="en-GB" b="0" dirty="0">
                        <a:latin typeface="Tw Cen MT" panose="020B0602020104020603" pitchFamily="34" charset="0"/>
                      </a:endParaRPr>
                    </a:p>
                    <a:p>
                      <a:endParaRPr lang="en-GB" b="0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6814186"/>
                  </a:ext>
                </a:extLst>
              </a:tr>
            </a:tbl>
          </a:graphicData>
        </a:graphic>
      </p:graphicFrame>
      <p:sp>
        <p:nvSpPr>
          <p:cNvPr id="9" name="Rectangle 8">
            <a:extLst>
              <a:ext uri="{FF2B5EF4-FFF2-40B4-BE49-F238E27FC236}">
                <a16:creationId xmlns:a16="http://schemas.microsoft.com/office/drawing/2014/main" id="{DEB57A02-5E91-4B0D-9E50-9C8BF452833E}"/>
              </a:ext>
            </a:extLst>
          </p:cNvPr>
          <p:cNvSpPr/>
          <p:nvPr/>
        </p:nvSpPr>
        <p:spPr>
          <a:xfrm>
            <a:off x="3775911" y="549153"/>
            <a:ext cx="3883846" cy="178569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dirty="0">
                <a:solidFill>
                  <a:srgbClr val="0070C0"/>
                </a:solidFill>
                <a:latin typeface="Tw Cen MT" panose="020B0602020104020603" pitchFamily="34" charset="0"/>
              </a:rPr>
              <a:t>Description</a:t>
            </a:r>
          </a:p>
          <a:p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A solid-state drive (SSD) is a solid-state storage device that uses integrated circuit to store data persistently, typically using flash memory. Examples include </a:t>
            </a:r>
            <a:r>
              <a:rPr lang="en-GB" sz="1600" b="1" dirty="0">
                <a:solidFill>
                  <a:schemeClr val="tx1"/>
                </a:solidFill>
                <a:latin typeface="Tw Cen MT" panose="020B0602020104020603" pitchFamily="34" charset="0"/>
              </a:rPr>
              <a:t>Solid-State Drive</a:t>
            </a:r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, </a:t>
            </a:r>
            <a:r>
              <a:rPr lang="en-GB" sz="1600" b="1" dirty="0">
                <a:solidFill>
                  <a:schemeClr val="tx1"/>
                </a:solidFill>
                <a:latin typeface="Tw Cen MT" panose="020B0602020104020603" pitchFamily="34" charset="0"/>
              </a:rPr>
              <a:t>USB Flash Drive </a:t>
            </a:r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and </a:t>
            </a:r>
            <a:r>
              <a:rPr lang="en-GB" sz="1600" b="1" dirty="0">
                <a:solidFill>
                  <a:schemeClr val="tx1"/>
                </a:solidFill>
                <a:latin typeface="Tw Cen MT" panose="020B0602020104020603" pitchFamily="34" charset="0"/>
              </a:rPr>
              <a:t>SD Card.</a:t>
            </a:r>
            <a:endParaRPr lang="en-GB" b="1" dirty="0">
              <a:solidFill>
                <a:srgbClr val="0070C0"/>
              </a:solidFill>
            </a:endParaRP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1D425908-DDAF-4A2A-8219-FBA6422BB7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864062"/>
              </p:ext>
            </p:extLst>
          </p:nvPr>
        </p:nvGraphicFramePr>
        <p:xfrm>
          <a:off x="150191" y="96814"/>
          <a:ext cx="340139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01392">
                  <a:extLst>
                    <a:ext uri="{9D8B030D-6E8A-4147-A177-3AD203B41FA5}">
                      <a16:colId xmlns:a16="http://schemas.microsoft.com/office/drawing/2014/main" val="1413387079"/>
                    </a:ext>
                  </a:extLst>
                </a:gridCol>
              </a:tblGrid>
              <a:tr h="340508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bg1"/>
                          </a:solidFill>
                          <a:latin typeface="Tw Cen MT" panose="020B0602020104020603" pitchFamily="34" charset="0"/>
                        </a:rPr>
                        <a:t>1.1.b </a:t>
                      </a:r>
                      <a:r>
                        <a:rPr lang="en-GB">
                          <a:solidFill>
                            <a:schemeClr val="bg1"/>
                          </a:solidFill>
                          <a:latin typeface="Tw Cen MT" panose="020B0602020104020603" pitchFamily="34" charset="0"/>
                        </a:rPr>
                        <a:t>Secondary Storage</a:t>
                      </a:r>
                      <a:endParaRPr lang="en-GB" dirty="0">
                        <a:solidFill>
                          <a:schemeClr val="bg1"/>
                        </a:solidFill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6127337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667CA43B-3BDD-4DC2-9D38-7E3DCB6951C0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50190" y="2466707"/>
          <a:ext cx="6037615" cy="42547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37615">
                  <a:extLst>
                    <a:ext uri="{9D8B030D-6E8A-4147-A177-3AD203B41FA5}">
                      <a16:colId xmlns:a16="http://schemas.microsoft.com/office/drawing/2014/main" val="527946528"/>
                    </a:ext>
                  </a:extLst>
                </a:gridCol>
              </a:tblGrid>
              <a:tr h="446995"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Tw Cen MT" panose="020B0602020104020603" pitchFamily="34" charset="0"/>
                        </a:rPr>
                        <a:t>Review</a:t>
                      </a:r>
                    </a:p>
                  </a:txBody>
                  <a:tcPr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5131997"/>
                  </a:ext>
                </a:extLst>
              </a:tr>
              <a:tr h="3807715">
                <a:tc>
                  <a:txBody>
                    <a:bodyPr/>
                    <a:lstStyle/>
                    <a:p>
                      <a:endParaRPr lang="en-GB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rgbClr val="CC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1536227"/>
                  </a:ext>
                </a:extLst>
              </a:tr>
            </a:tbl>
          </a:graphicData>
        </a:graphic>
      </p:graphicFrame>
      <p:sp>
        <p:nvSpPr>
          <p:cNvPr id="21" name="AutoShape 8" descr="File:Light Bulb or Idea Flat Icon Vector.svg - Wikimedia Commons">
            <a:extLst>
              <a:ext uri="{FF2B5EF4-FFF2-40B4-BE49-F238E27FC236}">
                <a16:creationId xmlns:a16="http://schemas.microsoft.com/office/drawing/2014/main" id="{5FAEA503-FF8A-4C4A-B928-B93FF5BF653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599" y="3276599"/>
            <a:ext cx="327991" cy="327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6D6774CB-A583-4475-B3D4-EE06E9FF9C8E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50191" y="488070"/>
          <a:ext cx="3401392" cy="19078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01392">
                  <a:extLst>
                    <a:ext uri="{9D8B030D-6E8A-4147-A177-3AD203B41FA5}">
                      <a16:colId xmlns:a16="http://schemas.microsoft.com/office/drawing/2014/main" val="2591224229"/>
                    </a:ext>
                  </a:extLst>
                </a:gridCol>
              </a:tblGrid>
              <a:tr h="392604"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Tw Cen MT" panose="020B0602020104020603" pitchFamily="34" charset="0"/>
                        </a:rPr>
                        <a:t>Definition/Meaning: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0811832"/>
                  </a:ext>
                </a:extLst>
              </a:tr>
              <a:tr h="1515257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Secondary storage has the ability to store files even when the computer is switched off. Therefore, it’s a non-volatile form of storage.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3625941"/>
                  </a:ext>
                </a:extLst>
              </a:tr>
            </a:tbl>
          </a:graphicData>
        </a:graphic>
      </p:graphicFrame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963C338A-3368-4163-88AA-B1B5A331FCD3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6271590" y="2475136"/>
          <a:ext cx="5770219" cy="42547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70219">
                  <a:extLst>
                    <a:ext uri="{9D8B030D-6E8A-4147-A177-3AD203B41FA5}">
                      <a16:colId xmlns:a16="http://schemas.microsoft.com/office/drawing/2014/main" val="527946528"/>
                    </a:ext>
                  </a:extLst>
                </a:gridCol>
              </a:tblGrid>
              <a:tr h="446995"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Tw Cen MT" panose="020B0602020104020603" pitchFamily="34" charset="0"/>
                        </a:rPr>
                        <a:t>Key terms:</a:t>
                      </a: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5131997"/>
                  </a:ext>
                </a:extLst>
              </a:tr>
              <a:tr h="3807715">
                <a:tc>
                  <a:txBody>
                    <a:bodyPr/>
                    <a:lstStyle/>
                    <a:p>
                      <a:endParaRPr lang="en-GB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1536227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8F419D9D-2C6E-4D6E-9C2D-5B90382338A5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231360" y="2966811"/>
          <a:ext cx="5841447" cy="1889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47149">
                  <a:extLst>
                    <a:ext uri="{9D8B030D-6E8A-4147-A177-3AD203B41FA5}">
                      <a16:colId xmlns:a16="http://schemas.microsoft.com/office/drawing/2014/main" val="4196313745"/>
                    </a:ext>
                  </a:extLst>
                </a:gridCol>
                <a:gridCol w="1947149">
                  <a:extLst>
                    <a:ext uri="{9D8B030D-6E8A-4147-A177-3AD203B41FA5}">
                      <a16:colId xmlns:a16="http://schemas.microsoft.com/office/drawing/2014/main" val="1629484727"/>
                    </a:ext>
                  </a:extLst>
                </a:gridCol>
                <a:gridCol w="1947149">
                  <a:extLst>
                    <a:ext uri="{9D8B030D-6E8A-4147-A177-3AD203B41FA5}">
                      <a16:colId xmlns:a16="http://schemas.microsoft.com/office/drawing/2014/main" val="443112265"/>
                    </a:ext>
                  </a:extLst>
                </a:gridCol>
              </a:tblGrid>
              <a:tr h="308808"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bg1"/>
                          </a:solidFill>
                          <a:latin typeface="Tw Cen MT" panose="020B0602020104020603" pitchFamily="34" charset="0"/>
                        </a:rPr>
                        <a:t>Cost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bg1"/>
                          </a:solidFill>
                          <a:latin typeface="Tw Cen MT" panose="020B0602020104020603" pitchFamily="34" charset="0"/>
                        </a:rPr>
                        <a:t>Capacity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bg1"/>
                          </a:solidFill>
                          <a:latin typeface="Tw Cen MT" panose="020B0602020104020603" pitchFamily="34" charset="0"/>
                        </a:rPr>
                        <a:t>Reliability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9587635"/>
                  </a:ext>
                </a:extLst>
              </a:tr>
              <a:tr h="1411161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Expensive, even the cost per MB. Although, the price is beginning to come down.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You can purchase up to 4TB of data, not as much as you can with a HDD.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It has a limited number of read and write cycles which means performance will deteriorate quickly.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352523"/>
                  </a:ext>
                </a:extLst>
              </a:tr>
            </a:tbl>
          </a:graphicData>
        </a:graphic>
      </p:graphicFrame>
      <p:graphicFrame>
        <p:nvGraphicFramePr>
          <p:cNvPr id="27" name="Table 26">
            <a:extLst>
              <a:ext uri="{FF2B5EF4-FFF2-40B4-BE49-F238E27FC236}">
                <a16:creationId xmlns:a16="http://schemas.microsoft.com/office/drawing/2014/main" id="{67DB695D-4F6F-45B0-927F-886B1C0953C5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231360" y="4891959"/>
          <a:ext cx="5853042" cy="171996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51014">
                  <a:extLst>
                    <a:ext uri="{9D8B030D-6E8A-4147-A177-3AD203B41FA5}">
                      <a16:colId xmlns:a16="http://schemas.microsoft.com/office/drawing/2014/main" val="4196313745"/>
                    </a:ext>
                  </a:extLst>
                </a:gridCol>
                <a:gridCol w="1951014">
                  <a:extLst>
                    <a:ext uri="{9D8B030D-6E8A-4147-A177-3AD203B41FA5}">
                      <a16:colId xmlns:a16="http://schemas.microsoft.com/office/drawing/2014/main" val="1629484727"/>
                    </a:ext>
                  </a:extLst>
                </a:gridCol>
                <a:gridCol w="1951014">
                  <a:extLst>
                    <a:ext uri="{9D8B030D-6E8A-4147-A177-3AD203B41FA5}">
                      <a16:colId xmlns:a16="http://schemas.microsoft.com/office/drawing/2014/main" val="443112265"/>
                    </a:ext>
                  </a:extLst>
                </a:gridCol>
              </a:tblGrid>
              <a:tr h="409328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600" kern="1200" dirty="0">
                          <a:solidFill>
                            <a:schemeClr val="bg1"/>
                          </a:solidFill>
                          <a:latin typeface="Tw Cen MT" panose="020B0602020104020603" pitchFamily="34" charset="0"/>
                          <a:ea typeface="+mn-ea"/>
                          <a:cs typeface="+mn-cs"/>
                        </a:rPr>
                        <a:t>Durability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600" kern="1200" dirty="0">
                          <a:solidFill>
                            <a:schemeClr val="bg1"/>
                          </a:solidFill>
                          <a:latin typeface="Tw Cen MT" panose="020B0602020104020603" pitchFamily="34" charset="0"/>
                          <a:ea typeface="+mn-ea"/>
                          <a:cs typeface="+mn-cs"/>
                        </a:rPr>
                        <a:t>Portability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600" kern="1200" dirty="0">
                          <a:solidFill>
                            <a:schemeClr val="bg1"/>
                          </a:solidFill>
                          <a:latin typeface="Tw Cen MT" panose="020B0602020104020603" pitchFamily="34" charset="0"/>
                          <a:ea typeface="+mn-ea"/>
                          <a:cs typeface="+mn-cs"/>
                        </a:rPr>
                        <a:t>Speed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9587635"/>
                  </a:ext>
                </a:extLst>
              </a:tr>
              <a:tr h="409328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Resistant to being dropped because it has no moving parts.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Most devices are small, lightweight and easy to carry around. Easy to transfer files.</a:t>
                      </a:r>
                    </a:p>
                    <a:p>
                      <a:endParaRPr lang="en-GB" sz="1600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It doesn’t use a mechanical arm and relies on the processors embedded within.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352523"/>
                  </a:ext>
                </a:extLst>
              </a:tr>
            </a:tbl>
          </a:graphicData>
        </a:graphic>
      </p:graphicFrame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C172A4DC-0B29-47E5-83C9-95A1E0CD1BA3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6386589" y="3043208"/>
          <a:ext cx="5456437" cy="356871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05045">
                  <a:extLst>
                    <a:ext uri="{9D8B030D-6E8A-4147-A177-3AD203B41FA5}">
                      <a16:colId xmlns:a16="http://schemas.microsoft.com/office/drawing/2014/main" val="2544278105"/>
                    </a:ext>
                  </a:extLst>
                </a:gridCol>
                <a:gridCol w="4351392">
                  <a:extLst>
                    <a:ext uri="{9D8B030D-6E8A-4147-A177-3AD203B41FA5}">
                      <a16:colId xmlns:a16="http://schemas.microsoft.com/office/drawing/2014/main" val="2308559004"/>
                    </a:ext>
                  </a:extLst>
                </a:gridCol>
              </a:tblGrid>
              <a:tr h="429279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Cost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How much the device costs per MB.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9024397"/>
                  </a:ext>
                </a:extLst>
              </a:tr>
              <a:tr h="429279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Capacity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How much space is available on the storage device. 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7169112"/>
                  </a:ext>
                </a:extLst>
              </a:tr>
              <a:tr h="429279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Reliability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Longevity – how well it can maintain the same level of performance over time.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4965894"/>
                  </a:ext>
                </a:extLst>
              </a:tr>
              <a:tr h="429279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Durability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how resistant it is to external factors such as being dropped, scratched and how it responds to being in extreme conditions.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6951996"/>
                  </a:ext>
                </a:extLst>
              </a:tr>
              <a:tr h="429279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Portability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How easy is it to transport from one place to another.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9180621"/>
                  </a:ext>
                </a:extLst>
              </a:tr>
              <a:tr h="429279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Speed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How quickly the data can be read and transferred from the storage device.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3386024"/>
                  </a:ext>
                </a:extLst>
              </a:tr>
            </a:tbl>
          </a:graphicData>
        </a:graphic>
      </p:graphicFrame>
      <p:graphicFrame>
        <p:nvGraphicFramePr>
          <p:cNvPr id="23" name="Table 22">
            <a:extLst>
              <a:ext uri="{FF2B5EF4-FFF2-40B4-BE49-F238E27FC236}">
                <a16:creationId xmlns:a16="http://schemas.microsoft.com/office/drawing/2014/main" id="{6C5EBBE1-DC92-4861-B41C-F093F65BA7F7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9107554" y="114095"/>
          <a:ext cx="2934255" cy="23045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4255">
                  <a:extLst>
                    <a:ext uri="{9D8B030D-6E8A-4147-A177-3AD203B41FA5}">
                      <a16:colId xmlns:a16="http://schemas.microsoft.com/office/drawing/2014/main" val="2146820132"/>
                    </a:ext>
                  </a:extLst>
                </a:gridCol>
              </a:tblGrid>
              <a:tr h="372730">
                <a:tc>
                  <a:txBody>
                    <a:bodyPr/>
                    <a:lstStyle/>
                    <a:p>
                      <a:r>
                        <a:rPr lang="en-GB" sz="1800" b="0" dirty="0">
                          <a:solidFill>
                            <a:schemeClr val="bg1"/>
                          </a:solidFill>
                          <a:latin typeface="Tw Cen MT" panose="020B0602020104020603" pitchFamily="34" charset="0"/>
                        </a:rPr>
                        <a:t>Revision tip: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632241"/>
                  </a:ext>
                </a:extLst>
              </a:tr>
              <a:tr h="1931846">
                <a:tc>
                  <a:txBody>
                    <a:bodyPr/>
                    <a:lstStyle/>
                    <a:p>
                      <a:r>
                        <a:rPr lang="en-GB" sz="1600" b="0" dirty="0">
                          <a:latin typeface="Tw Cen MT" panose="020B0602020104020603" pitchFamily="34" charset="0"/>
                        </a:rPr>
                        <a:t>A common misconception is that secondary storage backs up data. If a duplicate copy is created then the device used to back it up would be classed as tertiary storage.</a:t>
                      </a:r>
                      <a:endParaRPr lang="en-GB" sz="1600" b="1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549136"/>
                  </a:ext>
                </a:extLst>
              </a:tr>
            </a:tbl>
          </a:graphicData>
        </a:graphic>
      </p:graphicFrame>
      <p:pic>
        <p:nvPicPr>
          <p:cNvPr id="25" name="Picture 18" descr="Light Bulb Shining Icon - Free image on Pixabay">
            <a:extLst>
              <a:ext uri="{FF2B5EF4-FFF2-40B4-BE49-F238E27FC236}">
                <a16:creationId xmlns:a16="http://schemas.microsoft.com/office/drawing/2014/main" id="{4F541F73-68E0-45C2-ACDB-028CC75773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557524" y="39438"/>
            <a:ext cx="484285" cy="419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Usb flash drive, illustration free image">
            <a:extLst>
              <a:ext uri="{FF2B5EF4-FFF2-40B4-BE49-F238E27FC236}">
                <a16:creationId xmlns:a16="http://schemas.microsoft.com/office/drawing/2014/main" id="{D0E7FF99-9719-49C6-8B89-534FFD7246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8536" y="1310051"/>
            <a:ext cx="1914385" cy="1083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12808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303</Words>
  <Application>Microsoft Office PowerPoint</Application>
  <PresentationFormat>Widescreen</PresentationFormat>
  <Paragraphs>36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Tw Cen MT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Corbett, DC (Staff, Parks House)</dc:creator>
  <cp:lastModifiedBy>Corbett, DC (Staff, Parks House)</cp:lastModifiedBy>
  <cp:revision>1</cp:revision>
  <dcterms:created xsi:type="dcterms:W3CDTF">2021-03-18T06:49:30Z</dcterms:created>
  <dcterms:modified xsi:type="dcterms:W3CDTF">2021-03-18T06:50:22Z</dcterms:modified>
</cp:coreProperties>
</file>